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65" r:id="rId4"/>
    <p:sldId id="258" r:id="rId5"/>
    <p:sldId id="267" r:id="rId6"/>
    <p:sldId id="259" r:id="rId7"/>
    <p:sldId id="268" r:id="rId8"/>
    <p:sldId id="266" r:id="rId9"/>
    <p:sldId id="263" r:id="rId10"/>
  </p:sldIdLst>
  <p:sldSz cx="9144000" cy="5143500" type="screen16x9"/>
  <p:notesSz cx="6858000" cy="9144000"/>
  <p:embeddedFontLst>
    <p:embeddedFont>
      <p:font typeface="Merriweather" panose="020B060402020202020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bca8c0a1f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bca8c0a1f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bca8c0a1f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bca8c0a1f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0192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bca8c0a1f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bca8c0a1f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bca8c0a1f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bca8c0a1f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3085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bca8c0a1f_0_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bca8c0a1f_0_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bca8c0a1f_0_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bca8c0a1f_0_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8481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bca8c0a1f_0_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bca8c0a1f_0_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292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bca8c0a1f_0_8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bca8c0a1f_0_8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2114700" y="815275"/>
            <a:ext cx="49146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/>
              <a:t>Projeto Final</a:t>
            </a:r>
            <a:endParaRPr sz="4800" dirty="0"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5939758" y="2952275"/>
            <a:ext cx="1863467" cy="843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CCCCCC"/>
                </a:solidFill>
              </a:rPr>
              <a:t>Linha de Produção</a:t>
            </a:r>
            <a:endParaRPr sz="2400" dirty="0">
              <a:solidFill>
                <a:srgbClr val="CCCCCC"/>
              </a:solidFill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300" y="1785625"/>
            <a:ext cx="1241396" cy="136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Resultado de imagem para love lua">
            <a:extLst>
              <a:ext uri="{FF2B5EF4-FFF2-40B4-BE49-F238E27FC236}">
                <a16:creationId xmlns:a16="http://schemas.microsoft.com/office/drawing/2014/main" id="{87EBEB64-E3F1-40AC-8F58-58D718B8F5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700" y="1917846"/>
            <a:ext cx="1168793" cy="136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/>
              <a:t>Ideia</a:t>
            </a:r>
            <a:endParaRPr sz="4800"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4644675" y="250462"/>
            <a:ext cx="4166400" cy="4642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 sz="2400" dirty="0"/>
              <a:t>Linha de produção de chocolates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pt-BR"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 sz="2400" dirty="0"/>
              <a:t>Objetivo:</a:t>
            </a:r>
          </a:p>
          <a:p>
            <a:pPr lvl="1" indent="-381000">
              <a:spcBef>
                <a:spcPts val="0"/>
              </a:spcBef>
              <a:buSzPts val="2400"/>
              <a:buFont typeface="Wingdings" panose="05000000000000000000" pitchFamily="2" charset="2"/>
              <a:buChar char="§"/>
            </a:pPr>
            <a:r>
              <a:rPr lang="pt-BR" sz="2200" dirty="0"/>
              <a:t>Controlar cada etapa trocando informações sobre o status de cada uma.</a:t>
            </a:r>
          </a:p>
          <a:p>
            <a:pPr marL="876300" lvl="1" indent="-342900">
              <a:spcBef>
                <a:spcPts val="0"/>
              </a:spcBef>
              <a:buSzPts val="2400"/>
              <a:buFont typeface="Wingdings" panose="05000000000000000000" pitchFamily="2" charset="2"/>
              <a:buChar char="§"/>
            </a:pPr>
            <a:r>
              <a:rPr lang="pt-BR" sz="2200" dirty="0"/>
              <a:t>Acompanhar todas as etapas através de interface. </a:t>
            </a:r>
          </a:p>
          <a:p>
            <a:pPr marL="876300" lvl="1" indent="-342900">
              <a:spcBef>
                <a:spcPts val="0"/>
              </a:spcBef>
              <a:buSzPts val="2400"/>
              <a:buFont typeface="Wingdings" panose="05000000000000000000" pitchFamily="2" charset="2"/>
              <a:buChar char="§"/>
            </a:pPr>
            <a:endParaRPr lang="pt-BR" sz="2200" dirty="0"/>
          </a:p>
          <a:p>
            <a:pPr marL="876300" lvl="1" indent="-342900">
              <a:spcBef>
                <a:spcPts val="0"/>
              </a:spcBef>
              <a:buSzPts val="2400"/>
              <a:buFont typeface="Wingdings" panose="05000000000000000000" pitchFamily="2" charset="2"/>
              <a:buChar char="§"/>
            </a:pPr>
            <a:endParaRPr lang="pt-BR" sz="22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pt-BR"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pt-BR" sz="2200" dirty="0"/>
          </a:p>
          <a:p>
            <a:pPr marL="876300" lvl="1" indent="-342900">
              <a:spcBef>
                <a:spcPts val="0"/>
              </a:spcBef>
              <a:buSzPts val="2400"/>
              <a:buFont typeface="Wingdings" panose="05000000000000000000" pitchFamily="2" charset="2"/>
              <a:buChar char="§"/>
            </a:pPr>
            <a:endParaRPr lang="pt-BR" sz="20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sz="2400" dirty="0"/>
          </a:p>
        </p:txBody>
      </p:sp>
      <p:pic>
        <p:nvPicPr>
          <p:cNvPr id="2050" name="Picture 2" descr="Resultado de imagem para chocolate">
            <a:extLst>
              <a:ext uri="{FF2B5EF4-FFF2-40B4-BE49-F238E27FC236}">
                <a16:creationId xmlns:a16="http://schemas.microsoft.com/office/drawing/2014/main" id="{C117BE5E-6A1C-43D3-A969-C5740A20D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25" y="1918927"/>
            <a:ext cx="2435118" cy="1623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/>
              <a:t>Tarefas</a:t>
            </a:r>
            <a:endParaRPr sz="4800" dirty="0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ABCACD99-ECFB-4116-8C57-4E043ADF4DEC}"/>
              </a:ext>
            </a:extLst>
          </p:cNvPr>
          <p:cNvSpPr/>
          <p:nvPr/>
        </p:nvSpPr>
        <p:spPr>
          <a:xfrm>
            <a:off x="4810205" y="802964"/>
            <a:ext cx="1452283" cy="1343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90730F2-DCBE-4827-90B7-F0DF98B3F397}"/>
              </a:ext>
            </a:extLst>
          </p:cNvPr>
          <p:cNvSpPr txBox="1"/>
          <p:nvPr/>
        </p:nvSpPr>
        <p:spPr>
          <a:xfrm>
            <a:off x="4810205" y="1320744"/>
            <a:ext cx="1598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</a:rPr>
              <a:t>melt_chocolate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7A41771-9A88-4AD0-8F5E-E2303F3550B3}"/>
              </a:ext>
            </a:extLst>
          </p:cNvPr>
          <p:cNvSpPr/>
          <p:nvPr/>
        </p:nvSpPr>
        <p:spPr>
          <a:xfrm>
            <a:off x="6783721" y="802964"/>
            <a:ext cx="1452283" cy="1343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03D69F2-CFCB-4856-BFD9-533BCA462F3C}"/>
              </a:ext>
            </a:extLst>
          </p:cNvPr>
          <p:cNvSpPr txBox="1"/>
          <p:nvPr/>
        </p:nvSpPr>
        <p:spPr>
          <a:xfrm>
            <a:off x="6929718" y="1320743"/>
            <a:ext cx="1598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</a:rPr>
              <a:t>warm_milk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9FA6C17E-8BF3-44CC-A1CC-1975069FBDD1}"/>
              </a:ext>
            </a:extLst>
          </p:cNvPr>
          <p:cNvSpPr/>
          <p:nvPr/>
        </p:nvSpPr>
        <p:spPr>
          <a:xfrm>
            <a:off x="4810205" y="2914793"/>
            <a:ext cx="1452283" cy="1343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FE5FC06-F480-4098-B30D-65A20E93E3AF}"/>
              </a:ext>
            </a:extLst>
          </p:cNvPr>
          <p:cNvSpPr txBox="1"/>
          <p:nvPr/>
        </p:nvSpPr>
        <p:spPr>
          <a:xfrm>
            <a:off x="5050068" y="3432572"/>
            <a:ext cx="1598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</a:rPr>
              <a:t>cool_down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18F68144-80A7-45E8-9BD3-1419A57C268E}"/>
              </a:ext>
            </a:extLst>
          </p:cNvPr>
          <p:cNvSpPr/>
          <p:nvPr/>
        </p:nvSpPr>
        <p:spPr>
          <a:xfrm>
            <a:off x="6783721" y="2914793"/>
            <a:ext cx="1452283" cy="1343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73DB558-8B82-4F8F-87B5-4B529F5E689B}"/>
              </a:ext>
            </a:extLst>
          </p:cNvPr>
          <p:cNvSpPr txBox="1"/>
          <p:nvPr/>
        </p:nvSpPr>
        <p:spPr>
          <a:xfrm>
            <a:off x="7054468" y="3432573"/>
            <a:ext cx="1598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</a:rPr>
              <a:t>mix_up</a:t>
            </a:r>
            <a:endParaRPr lang="pt-BR" b="1" dirty="0">
              <a:solidFill>
                <a:schemeClr val="bg1"/>
              </a:solidFill>
            </a:endParaRPr>
          </a:p>
        </p:txBody>
      </p: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38513BB1-137E-45BA-ADB3-5973294DE5B6}"/>
              </a:ext>
            </a:extLst>
          </p:cNvPr>
          <p:cNvCxnSpPr>
            <a:cxnSpLocks/>
            <a:endCxn id="12" idx="2"/>
          </p:cNvCxnSpPr>
          <p:nvPr/>
        </p:nvCxnSpPr>
        <p:spPr>
          <a:xfrm>
            <a:off x="6262488" y="1474633"/>
            <a:ext cx="521233" cy="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>
            <a:extLst>
              <a:ext uri="{FF2B5EF4-FFF2-40B4-BE49-F238E27FC236}">
                <a16:creationId xmlns:a16="http://schemas.microsoft.com/office/drawing/2014/main" id="{17ED53C9-0331-4E0D-BB46-A0EA4C34CAE4}"/>
              </a:ext>
            </a:extLst>
          </p:cNvPr>
          <p:cNvCxnSpPr>
            <a:stCxn id="12" idx="4"/>
            <a:endCxn id="16" idx="0"/>
          </p:cNvCxnSpPr>
          <p:nvPr/>
        </p:nvCxnSpPr>
        <p:spPr>
          <a:xfrm>
            <a:off x="7509863" y="2146302"/>
            <a:ext cx="0" cy="76849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48458EA8-211A-4F27-98C1-60C855D22552}"/>
              </a:ext>
            </a:extLst>
          </p:cNvPr>
          <p:cNvCxnSpPr>
            <a:stCxn id="16" idx="2"/>
          </p:cNvCxnSpPr>
          <p:nvPr/>
        </p:nvCxnSpPr>
        <p:spPr>
          <a:xfrm flipH="1" flipV="1">
            <a:off x="6262488" y="3586460"/>
            <a:ext cx="521233" cy="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0D9CD7E6-B206-4347-AC22-4E7B3FBD70A5}"/>
              </a:ext>
            </a:extLst>
          </p:cNvPr>
          <p:cNvCxnSpPr>
            <a:stCxn id="14" idx="0"/>
            <a:endCxn id="4" idx="4"/>
          </p:cNvCxnSpPr>
          <p:nvPr/>
        </p:nvCxnSpPr>
        <p:spPr>
          <a:xfrm flipV="1">
            <a:off x="5536347" y="2146302"/>
            <a:ext cx="0" cy="76849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BAFEFD22-1902-4089-80EE-6B5946688685}"/>
              </a:ext>
            </a:extLst>
          </p:cNvPr>
          <p:cNvSpPr txBox="1"/>
          <p:nvPr/>
        </p:nvSpPr>
        <p:spPr>
          <a:xfrm>
            <a:off x="5156816" y="405553"/>
            <a:ext cx="9050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Node 1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EA7B8277-3E4D-432D-B58B-6B6012FE49A2}"/>
              </a:ext>
            </a:extLst>
          </p:cNvPr>
          <p:cNvSpPr txBox="1"/>
          <p:nvPr/>
        </p:nvSpPr>
        <p:spPr>
          <a:xfrm>
            <a:off x="7145700" y="405553"/>
            <a:ext cx="9050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Node 2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1CF25C4C-5D20-40DF-9A00-0AC500BF5EFD}"/>
              </a:ext>
            </a:extLst>
          </p:cNvPr>
          <p:cNvSpPr txBox="1"/>
          <p:nvPr/>
        </p:nvSpPr>
        <p:spPr>
          <a:xfrm>
            <a:off x="5156816" y="4326375"/>
            <a:ext cx="9050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Node 3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3B97537-B507-4388-918A-BA31584BA59C}"/>
              </a:ext>
            </a:extLst>
          </p:cNvPr>
          <p:cNvSpPr txBox="1"/>
          <p:nvPr/>
        </p:nvSpPr>
        <p:spPr>
          <a:xfrm>
            <a:off x="7145700" y="4333062"/>
            <a:ext cx="9050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Node 1</a:t>
            </a:r>
          </a:p>
        </p:txBody>
      </p:sp>
    </p:spTree>
    <p:extLst>
      <p:ext uri="{BB962C8B-B14F-4D97-AF65-F5344CB8AC3E}">
        <p14:creationId xmlns:p14="http://schemas.microsoft.com/office/powerpoint/2010/main" val="3425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LOVE2D</a:t>
            </a:r>
            <a:endParaRPr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4572000" y="170511"/>
            <a:ext cx="4141694" cy="4847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600" dirty="0"/>
              <a:t>É o nó central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pt-BR" sz="16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600" dirty="0"/>
              <a:t>Ouve todos os canais relativos à todas as tarefas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pt-BR" sz="16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600" dirty="0"/>
              <a:t>Não publica em nenhum canal. Apenas recebe informações.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pt-BR" sz="16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600" dirty="0"/>
              <a:t>É uma interface para o usuário saber qual é o status da linha de produção.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pt-BR" sz="1600" dirty="0"/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600" dirty="0"/>
              <a:t>Mostra os 3 nodes</a:t>
            </a:r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endParaRPr lang="pt-BR" sz="1600" dirty="0"/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600" dirty="0"/>
              <a:t>Mostra qual tarefa está sendo executada no momento e o progresso dessa tarefa.</a:t>
            </a:r>
            <a:endParaRPr sz="1600" dirty="0"/>
          </a:p>
        </p:txBody>
      </p:sp>
      <p:pic>
        <p:nvPicPr>
          <p:cNvPr id="5" name="Picture 2" descr="Resultado de imagem para love lua">
            <a:extLst>
              <a:ext uri="{FF2B5EF4-FFF2-40B4-BE49-F238E27FC236}">
                <a16:creationId xmlns:a16="http://schemas.microsoft.com/office/drawing/2014/main" id="{3A33A654-2E3B-451A-BAE0-F11B8D4A4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06" y="1640146"/>
            <a:ext cx="1168793" cy="136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LOVE2D</a:t>
            </a:r>
            <a:endParaRPr dirty="0"/>
          </a:p>
        </p:txBody>
      </p:sp>
      <p:pic>
        <p:nvPicPr>
          <p:cNvPr id="5" name="Picture 2" descr="Resultado de imagem para love lua">
            <a:extLst>
              <a:ext uri="{FF2B5EF4-FFF2-40B4-BE49-F238E27FC236}">
                <a16:creationId xmlns:a16="http://schemas.microsoft.com/office/drawing/2014/main" id="{3A33A654-2E3B-451A-BAE0-F11B8D4A4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06" y="1640146"/>
            <a:ext cx="1168793" cy="136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753D149-94DA-424A-8D07-929D9A4668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41" t="14939" r="45630" b="18431"/>
          <a:stretch/>
        </p:blipFill>
        <p:spPr>
          <a:xfrm>
            <a:off x="4874997" y="683865"/>
            <a:ext cx="3957278" cy="3991094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123523E-966E-4048-B56E-347C20ACB3C5}"/>
              </a:ext>
            </a:extLst>
          </p:cNvPr>
          <p:cNvSpPr txBox="1"/>
          <p:nvPr/>
        </p:nvSpPr>
        <p:spPr>
          <a:xfrm>
            <a:off x="4874997" y="193148"/>
            <a:ext cx="3957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Inicializando as funcionalidades no Love</a:t>
            </a:r>
          </a:p>
        </p:txBody>
      </p:sp>
    </p:spTree>
    <p:extLst>
      <p:ext uri="{BB962C8B-B14F-4D97-AF65-F5344CB8AC3E}">
        <p14:creationId xmlns:p14="http://schemas.microsoft.com/office/powerpoint/2010/main" val="3442874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NodeMCU</a:t>
            </a:r>
            <a:endParaRPr dirty="0"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3794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3 </a:t>
            </a:r>
            <a:r>
              <a:rPr lang="pt-BR" sz="1600" dirty="0" err="1"/>
              <a:t>nodesMCU</a:t>
            </a: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Cada node é responsável por algum equipamento da linha de produção</a:t>
            </a: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Cada equipamento pode ser responsável por mais de uma tarefa</a:t>
            </a: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Se o node é responsável por uma tarefa ele ouve todos os canais relativos àquela tarefa</a:t>
            </a: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dirty="0"/>
          </a:p>
        </p:txBody>
      </p:sp>
      <p:pic>
        <p:nvPicPr>
          <p:cNvPr id="13" name="Google Shape;66;p13">
            <a:extLst>
              <a:ext uri="{FF2B5EF4-FFF2-40B4-BE49-F238E27FC236}">
                <a16:creationId xmlns:a16="http://schemas.microsoft.com/office/drawing/2014/main" id="{503A6594-9838-4028-B6CB-01EDFE90C1A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3663" y="3610535"/>
            <a:ext cx="1241396" cy="1369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NodeMCU</a:t>
            </a: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7245618-6DEC-4446-B515-F107E6573E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56" t="20915" r="51681" b="22913"/>
          <a:stretch/>
        </p:blipFill>
        <p:spPr>
          <a:xfrm>
            <a:off x="4902412" y="1021976"/>
            <a:ext cx="3311819" cy="379647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1DE8B9F-D2F1-484A-8B12-E036D45A64B6}"/>
              </a:ext>
            </a:extLst>
          </p:cNvPr>
          <p:cNvSpPr txBox="1"/>
          <p:nvPr/>
        </p:nvSpPr>
        <p:spPr>
          <a:xfrm>
            <a:off x="4902412" y="253573"/>
            <a:ext cx="3488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Implementação de fila para garantia de sincronização</a:t>
            </a:r>
          </a:p>
        </p:txBody>
      </p:sp>
    </p:spTree>
    <p:extLst>
      <p:ext uri="{BB962C8B-B14F-4D97-AF65-F5344CB8AC3E}">
        <p14:creationId xmlns:p14="http://schemas.microsoft.com/office/powerpoint/2010/main" val="2147171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Canais</a:t>
            </a:r>
            <a:endParaRPr dirty="0"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486631" y="250462"/>
            <a:ext cx="4345644" cy="4642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</a:pPr>
            <a:endParaRPr lang="pt-BR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Cada tarefa tem canais relacionados a ela.</a:t>
            </a: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Todas as tarefas tem esses canais:</a:t>
            </a:r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600" i="1" dirty="0" err="1"/>
              <a:t>started</a:t>
            </a:r>
            <a:r>
              <a:rPr lang="pt-BR" sz="1600" i="1" dirty="0"/>
              <a:t>_{tarefa}</a:t>
            </a:r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endParaRPr lang="pt-BR" sz="1600" dirty="0"/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600" i="1" dirty="0" err="1"/>
              <a:t>progress</a:t>
            </a:r>
            <a:r>
              <a:rPr lang="pt-BR" sz="1600" i="1" dirty="0"/>
              <a:t>_{tarefa}</a:t>
            </a:r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endParaRPr lang="pt-BR" sz="1600" dirty="0"/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600" i="1" dirty="0" err="1"/>
              <a:t>finished</a:t>
            </a:r>
            <a:r>
              <a:rPr lang="pt-BR" sz="1600" i="1" dirty="0"/>
              <a:t>_{tarefa}</a:t>
            </a:r>
            <a:br>
              <a:rPr lang="pt-BR" sz="1600" dirty="0"/>
            </a:br>
            <a:r>
              <a:rPr lang="pt-BR" sz="1600" dirty="0"/>
              <a:t>	</a:t>
            </a: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Uma tem canal </a:t>
            </a:r>
            <a:r>
              <a:rPr lang="pt-BR" sz="1600" i="1" dirty="0" err="1"/>
              <a:t>hot_points</a:t>
            </a:r>
            <a:r>
              <a:rPr lang="pt-BR" sz="1600" i="1" dirty="0"/>
              <a:t>_{numero}</a:t>
            </a:r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400" dirty="0"/>
              <a:t>Quando uma tarefa começa antes da anterior terminar ela precisa ouvir esse canal.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2779668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288673" y="24324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Video</a:t>
            </a:r>
            <a:endParaRPr dirty="0"/>
          </a:p>
        </p:txBody>
      </p:sp>
      <p:pic>
        <p:nvPicPr>
          <p:cNvPr id="2" name="Editar #1">
            <a:hlinkClick r:id="" action="ppaction://media"/>
            <a:extLst>
              <a:ext uri="{FF2B5EF4-FFF2-40B4-BE49-F238E27FC236}">
                <a16:creationId xmlns:a16="http://schemas.microsoft.com/office/drawing/2014/main" id="{C41FE644-2DC2-4B88-A325-B8D6E40400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9354" y="911876"/>
            <a:ext cx="8083604" cy="39883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195</Words>
  <Application>Microsoft Office PowerPoint</Application>
  <PresentationFormat>Apresentação na tela (16:9)</PresentationFormat>
  <Paragraphs>60</Paragraphs>
  <Slides>9</Slides>
  <Notes>9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Roboto</vt:lpstr>
      <vt:lpstr>Arial</vt:lpstr>
      <vt:lpstr>Merriweather</vt:lpstr>
      <vt:lpstr>Wingdings</vt:lpstr>
      <vt:lpstr>Paradigm</vt:lpstr>
      <vt:lpstr>Projeto Final</vt:lpstr>
      <vt:lpstr>Ideia</vt:lpstr>
      <vt:lpstr>Tarefas</vt:lpstr>
      <vt:lpstr>LOVE2D</vt:lpstr>
      <vt:lpstr>LOVE2D</vt:lpstr>
      <vt:lpstr>NodeMCU</vt:lpstr>
      <vt:lpstr>NodeMCU</vt:lpstr>
      <vt:lpstr>Canais</vt:lpstr>
      <vt:lpstr>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Final</dc:title>
  <cp:lastModifiedBy>Bianca Fragoso</cp:lastModifiedBy>
  <cp:revision>27</cp:revision>
  <dcterms:modified xsi:type="dcterms:W3CDTF">2019-07-01T22:49:51Z</dcterms:modified>
</cp:coreProperties>
</file>